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3" r:id="rId4"/>
    <p:sldId id="264" r:id="rId5"/>
    <p:sldId id="297" r:id="rId6"/>
    <p:sldId id="270" r:id="rId7"/>
    <p:sldId id="265" r:id="rId8"/>
    <p:sldId id="304" r:id="rId9"/>
    <p:sldId id="272" r:id="rId10"/>
    <p:sldId id="299" r:id="rId11"/>
    <p:sldId id="300" r:id="rId12"/>
    <p:sldId id="258" r:id="rId13"/>
    <p:sldId id="259" r:id="rId14"/>
    <p:sldId id="260" r:id="rId15"/>
    <p:sldId id="261" r:id="rId16"/>
    <p:sldId id="262" r:id="rId17"/>
    <p:sldId id="301" r:id="rId18"/>
    <p:sldId id="302" r:id="rId19"/>
    <p:sldId id="306" r:id="rId20"/>
    <p:sldId id="305" r:id="rId21"/>
    <p:sldId id="298" r:id="rId22"/>
    <p:sldId id="303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Gorfinkle" initials="JG" lastIdx="0" clrIdx="0">
    <p:extLst>
      <p:ext uri="{19B8F6BF-5375-455C-9EA6-DF929625EA0E}">
        <p15:presenceInfo xmlns:p15="http://schemas.microsoft.com/office/powerpoint/2012/main" userId="9185027cf6eb6d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79" autoAdjust="0"/>
    <p:restoredTop sz="94660"/>
  </p:normalViewPr>
  <p:slideViewPr>
    <p:cSldViewPr snapToGrid="0">
      <p:cViewPr>
        <p:scale>
          <a:sx n="94" d="100"/>
          <a:sy n="94" d="100"/>
        </p:scale>
        <p:origin x="90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0DD8B-4F41-444D-BFF5-17B17D24E316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72541-654D-4849-B083-E38A6068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56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A63D-5603-42C2-B038-F4AADF572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48266-AE6C-413D-8AD1-DB47A393B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0443A-8DEA-47A9-9568-B3BFF2AD2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176E3-1515-45AE-9629-FE65090AD87E}" type="datetime1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D7584-CC75-4299-BC51-7DCD2AFB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6AC5B-5D36-4DFB-B6E8-82D9C6BD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90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47E0F-1508-47E8-BF22-5E7A00073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AC52F-903D-468C-A73D-0EE0BD085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71AA1-7DBD-4F6D-9FCB-62F6B64F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222C-5E30-4F8C-BC4A-B3663B064F8F}" type="datetime1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4E4C2-C8E6-4149-B877-4BF94C608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A1592-A0D9-4AF0-9DE2-E94A3F65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0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F51382-4256-46DB-BE08-67CEF903D1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D3026-A35C-4E29-88A7-E7531E85E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3DFB1-3364-48C9-8DB7-7C1BAEE03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3CF7B-39D6-4C91-BCB1-7B223DC711A1}" type="datetime1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6652A-0133-404E-99D0-21C50644D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74EC0-166F-475A-8482-5C822EAB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95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00C6-558F-4DB5-934A-AEAC6C48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5648-8497-494F-9D1F-9BCB5F027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7EF39-3902-4166-873A-6A807EF38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F8D55-EE96-4EDF-9DCA-0014DFFBED8A}" type="datetime1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BF6D2-8DE3-4D74-8D7B-7734C697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45949-B5EE-4D03-9DE5-6D077B7E4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0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0F4D-C114-4C3C-8302-535E81CB7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082C1-72BC-44CE-A7A7-D4D95B945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E51CD-9D44-4494-853B-6C5EC36FF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8F35-34F8-4BD5-8E6B-6B8C8FDF67A4}" type="datetime1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A7CCC-4034-4772-842F-FAD1015DF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AE077-354A-4E04-8820-E0E88024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59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3640E-465B-4502-B443-AC233D36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1BD2A-759C-4A37-A11A-B46122DCF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693DD-2AB1-4EBB-BDCD-3A5E351D6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F7134-CE69-4B24-B4D1-11241C23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AAD6-EFCD-4652-BBF6-DB3D9DC8F454}" type="datetime1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54F6C-9CFC-4ED9-9E83-1091216C2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A7A47-5DAE-4D32-9973-7C9BF02C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3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5D04-8955-4030-9F0F-F927511B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ECD50-ED3E-44D0-8C8F-FD6077F0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34B37-5E26-47A9-8607-5C3BE8771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90890-F5F6-4679-B6C8-4D0C5089F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F1B5B8-BFB6-4A0A-9D8B-A9FBF3D46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414D5-5148-4B97-B674-FDE5A14A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34C9-AE68-463D-9341-D0587CB252B2}" type="datetime1">
              <a:rPr lang="en-US" smtClean="0"/>
              <a:t>5/8/19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E8C40-04E0-464A-9311-8CE2B262A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8CB12B-4A43-480E-8155-3A91FA8F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57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B4D89-E544-4ED1-8DD6-E8C50A74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5DB008-71D6-4015-9A6C-F8C40CE4F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CE4A-F7E9-4A10-BA83-69F33D9DC736}" type="datetime1">
              <a:rPr lang="en-US" smtClean="0"/>
              <a:t>5/8/19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852E1D-758B-429A-A0FB-27F51D36C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EDEE3-9D14-4CA5-87E3-D9708657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9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9B5F22-AF37-4033-8CE3-70AE3F727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D111-721B-40AE-950A-6D657245695A}" type="datetime1">
              <a:rPr lang="en-US" smtClean="0"/>
              <a:t>5/8/19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257847-B4C2-4FD6-8464-6CF06BFD5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7F7C4-0EAA-4A42-837C-FD1A5C24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4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722D-112D-4D37-A783-0D24092A5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E9662-BCCB-48AA-8E8A-A445C8E7D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1E8B5-3521-4042-B403-74206B777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47041-5342-4406-A951-BFFDCABF5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898D3-7819-4927-996F-59A5E69FE753}" type="datetime1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E9A1F-8112-46FC-9058-61F5273CB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E7A4F-1878-4CB8-984B-34FE22DF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97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7267-0B5D-41CE-B524-BC81C5649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5E235-5282-4F7F-8401-F077D5E71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9554E-2D89-40F1-9B13-E7EDD195A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ACA71-F03F-4D77-B4FF-60A4CD9EC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EBDA-F9A0-4CEC-8B2C-792C803F295E}" type="datetime1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76FDE-A874-439A-8152-015B46E5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C9CCC-55BE-4D98-B702-93D11482D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5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302265-AA0A-4DE2-B184-0CAACD3A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B728F-6FE2-43CE-8B54-CDABC70DA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AE719-31F4-46BE-AF32-55D26F33F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82A1A-514E-40C6-A687-62DB5FFFB22A}" type="datetime1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51DFD-63C4-47A5-ADB8-2946CFDAA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94C1A-E265-4E75-A657-F32A1790F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1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tindertrails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svg"/><Relationship Id="rId15" Type="http://schemas.openxmlformats.org/officeDocument/2006/relationships/image" Target="../media/image9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6.jpeg"/><Relationship Id="rId7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cross country skiing in the forest&#10;&#10;Description automatically generated">
            <a:extLst>
              <a:ext uri="{FF2B5EF4-FFF2-40B4-BE49-F238E27FC236}">
                <a16:creationId xmlns:a16="http://schemas.microsoft.com/office/drawing/2014/main" id="{DDCF7C8F-02F3-4C05-B74C-6B01557A1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E44A14-510D-44BD-9D13-ACBB7934C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1599"/>
            <a:ext cx="9144000" cy="785425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Tinder Trails</a:t>
            </a:r>
            <a:br>
              <a:rPr lang="en-US" sz="4800" b="1" dirty="0"/>
            </a:br>
            <a:r>
              <a:rPr lang="en-US" sz="2000" b="1" dirty="0"/>
              <a:t>No Sparks allowed  </a:t>
            </a:r>
            <a:endParaRPr lang="en-US" sz="4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36F3D-EF33-4DCA-A7DF-03322BD5F808}"/>
              </a:ext>
            </a:extLst>
          </p:cNvPr>
          <p:cNvSpPr txBox="1"/>
          <p:nvPr/>
        </p:nvSpPr>
        <p:spPr>
          <a:xfrm>
            <a:off x="1421359" y="6120882"/>
            <a:ext cx="2956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Chris Hernandez, Claudia Caceres</a:t>
            </a:r>
          </a:p>
          <a:p>
            <a:r>
              <a:rPr lang="en-US" sz="1600" dirty="0"/>
              <a:t>Joe Gorfinkle, Wan-Fang Chou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8BD7D-A981-4F29-9297-045F4516963D}"/>
              </a:ext>
            </a:extLst>
          </p:cNvPr>
          <p:cNvSpPr txBox="1"/>
          <p:nvPr/>
        </p:nvSpPr>
        <p:spPr>
          <a:xfrm>
            <a:off x="8014887" y="6120881"/>
            <a:ext cx="2755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IST 303 Software Development</a:t>
            </a:r>
          </a:p>
          <a:p>
            <a:r>
              <a:rPr lang="en-US" sz="1600" dirty="0"/>
              <a:t>May 8, 2019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74DC6D-2FF1-46BE-AC0B-3385AD02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158C94-1144-4791-A553-CDF174C711F9}"/>
              </a:ext>
            </a:extLst>
          </p:cNvPr>
          <p:cNvGrpSpPr/>
          <p:nvPr/>
        </p:nvGrpSpPr>
        <p:grpSpPr>
          <a:xfrm>
            <a:off x="5766513" y="2157024"/>
            <a:ext cx="802240" cy="921883"/>
            <a:chOff x="3443189" y="1045148"/>
            <a:chExt cx="1287431" cy="1438326"/>
          </a:xfrm>
        </p:grpSpPr>
        <p:pic>
          <p:nvPicPr>
            <p:cNvPr id="2052" name="Picture 4" descr="Related image">
              <a:extLst>
                <a:ext uri="{FF2B5EF4-FFF2-40B4-BE49-F238E27FC236}">
                  <a16:creationId xmlns:a16="http://schemas.microsoft.com/office/drawing/2014/main" id="{C18116D9-7304-42A0-9BB4-8C0AEAB0D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189" y="1045148"/>
              <a:ext cx="1287431" cy="1438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Multiplication Sign 8">
              <a:extLst>
                <a:ext uri="{FF2B5EF4-FFF2-40B4-BE49-F238E27FC236}">
                  <a16:creationId xmlns:a16="http://schemas.microsoft.com/office/drawing/2014/main" id="{E6A50E49-D0D2-4E90-8943-0948DA3A2288}"/>
                </a:ext>
              </a:extLst>
            </p:cNvPr>
            <p:cNvSpPr/>
            <p:nvPr/>
          </p:nvSpPr>
          <p:spPr>
            <a:xfrm>
              <a:off x="3766864" y="1581414"/>
              <a:ext cx="640080" cy="73883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4D30EC1-9E3B-7144-8F1A-CDB80BB08DD6}"/>
              </a:ext>
            </a:extLst>
          </p:cNvPr>
          <p:cNvSpPr/>
          <p:nvPr/>
        </p:nvSpPr>
        <p:spPr>
          <a:xfrm>
            <a:off x="0" y="46078"/>
            <a:ext cx="5899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GitHub: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wanfangchou</a:t>
            </a:r>
            <a:r>
              <a:rPr lang="en-US" dirty="0"/>
              <a:t>/</a:t>
            </a:r>
            <a:r>
              <a:rPr lang="en-US" dirty="0" err="1"/>
              <a:t>tindertrails</a:t>
            </a:r>
            <a:r>
              <a:rPr lang="en-US" dirty="0"/>
              <a:t>-project</a:t>
            </a:r>
          </a:p>
        </p:txBody>
      </p:sp>
    </p:spTree>
    <p:extLst>
      <p:ext uri="{BB962C8B-B14F-4D97-AF65-F5344CB8AC3E}">
        <p14:creationId xmlns:p14="http://schemas.microsoft.com/office/powerpoint/2010/main" val="385790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C78EE3-CA49-794E-863A-30D3AFF53E08}"/>
              </a:ext>
            </a:extLst>
          </p:cNvPr>
          <p:cNvSpPr txBox="1"/>
          <p:nvPr/>
        </p:nvSpPr>
        <p:spPr>
          <a:xfrm>
            <a:off x="332510" y="180108"/>
            <a:ext cx="227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From Milestone 1.0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FE3C4-F4B3-E245-B178-C05B9561509A}"/>
              </a:ext>
            </a:extLst>
          </p:cNvPr>
          <p:cNvSpPr txBox="1"/>
          <p:nvPr/>
        </p:nvSpPr>
        <p:spPr>
          <a:xfrm>
            <a:off x="332510" y="494020"/>
            <a:ext cx="424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Authentication: Sign up, Login, Logout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8D79D-E171-0341-BC67-AFF0541106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2510" y="4006999"/>
            <a:ext cx="5943600" cy="222694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96B86BF-7FC8-A84D-8C67-10A2B19BFFD6}"/>
              </a:ext>
            </a:extLst>
          </p:cNvPr>
          <p:cNvGrpSpPr/>
          <p:nvPr/>
        </p:nvGrpSpPr>
        <p:grpSpPr>
          <a:xfrm>
            <a:off x="6888125" y="794743"/>
            <a:ext cx="2511056" cy="2542568"/>
            <a:chOff x="6888125" y="794743"/>
            <a:chExt cx="2511056" cy="254256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36E0B5-75B2-E248-9B8F-F7AA110B94F9}"/>
                </a:ext>
              </a:extLst>
            </p:cNvPr>
            <p:cNvGrpSpPr/>
            <p:nvPr/>
          </p:nvGrpSpPr>
          <p:grpSpPr>
            <a:xfrm>
              <a:off x="6888125" y="794743"/>
              <a:ext cx="2511056" cy="2542568"/>
              <a:chOff x="6888125" y="794743"/>
              <a:chExt cx="2511056" cy="254256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E00D721-813B-F24A-B44C-2639CBAF3077}"/>
                  </a:ext>
                </a:extLst>
              </p:cNvPr>
              <p:cNvPicPr/>
              <p:nvPr/>
            </p:nvPicPr>
            <p:blipFill rotWithShape="1">
              <a:blip r:embed="rId3"/>
              <a:srcRect r="57752"/>
              <a:stretch/>
            </p:blipFill>
            <p:spPr>
              <a:xfrm>
                <a:off x="6888125" y="1163706"/>
                <a:ext cx="2511056" cy="2173605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9FB0605-4BED-D445-8D15-94CD01C4BD95}"/>
                  </a:ext>
                </a:extLst>
              </p:cNvPr>
              <p:cNvSpPr/>
              <p:nvPr/>
            </p:nvSpPr>
            <p:spPr>
              <a:xfrm>
                <a:off x="6888125" y="794743"/>
                <a:ext cx="240213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Username has been taken: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7D67B2-7952-0C4F-9FDB-983AE4775D4A}"/>
                </a:ext>
              </a:extLst>
            </p:cNvPr>
            <p:cNvSpPr/>
            <p:nvPr/>
          </p:nvSpPr>
          <p:spPr>
            <a:xfrm>
              <a:off x="6888125" y="1470228"/>
              <a:ext cx="1451203" cy="1878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FC4992-D1B7-224F-B705-059C65D53843}"/>
              </a:ext>
            </a:extLst>
          </p:cNvPr>
          <p:cNvGrpSpPr/>
          <p:nvPr/>
        </p:nvGrpSpPr>
        <p:grpSpPr>
          <a:xfrm>
            <a:off x="6888125" y="3674243"/>
            <a:ext cx="2511056" cy="2541746"/>
            <a:chOff x="6888125" y="3674243"/>
            <a:chExt cx="2511056" cy="254174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506991-3209-1941-9055-8C1650920E3B}"/>
                </a:ext>
              </a:extLst>
            </p:cNvPr>
            <p:cNvGrpSpPr/>
            <p:nvPr/>
          </p:nvGrpSpPr>
          <p:grpSpPr>
            <a:xfrm>
              <a:off x="6888125" y="3674243"/>
              <a:ext cx="2511056" cy="2541746"/>
              <a:chOff x="6888125" y="3674243"/>
              <a:chExt cx="2511056" cy="254174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E264486-66BF-1347-AA67-E5DFBE73B4BA}"/>
                  </a:ext>
                </a:extLst>
              </p:cNvPr>
              <p:cNvPicPr/>
              <p:nvPr/>
            </p:nvPicPr>
            <p:blipFill rotWithShape="1">
              <a:blip r:embed="rId4"/>
              <a:srcRect r="57752"/>
              <a:stretch/>
            </p:blipFill>
            <p:spPr>
              <a:xfrm>
                <a:off x="6888125" y="4073499"/>
                <a:ext cx="2511056" cy="214249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39750E-9729-D647-9E8C-CFBC21FBDCF6}"/>
                  </a:ext>
                </a:extLst>
              </p:cNvPr>
              <p:cNvSpPr/>
              <p:nvPr/>
            </p:nvSpPr>
            <p:spPr>
              <a:xfrm>
                <a:off x="6888125" y="3674243"/>
                <a:ext cx="213943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Passwords must match: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4125B6-B74B-664B-A38C-AF0838A47ABB}"/>
                </a:ext>
              </a:extLst>
            </p:cNvPr>
            <p:cNvSpPr/>
            <p:nvPr/>
          </p:nvSpPr>
          <p:spPr>
            <a:xfrm>
              <a:off x="6912509" y="4402607"/>
              <a:ext cx="975715" cy="1693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748403-E865-7441-980A-D927942B8CCC}"/>
              </a:ext>
            </a:extLst>
          </p:cNvPr>
          <p:cNvGrpSpPr/>
          <p:nvPr/>
        </p:nvGrpSpPr>
        <p:grpSpPr>
          <a:xfrm>
            <a:off x="332510" y="1107192"/>
            <a:ext cx="5943600" cy="2774315"/>
            <a:chOff x="332510" y="863352"/>
            <a:chExt cx="5943600" cy="27743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0C766D-5265-4E43-BC02-7EB1190C7566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32510" y="863352"/>
              <a:ext cx="5943600" cy="277431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10C5CD-6C13-3C49-AE39-39361049B458}"/>
                </a:ext>
              </a:extLst>
            </p:cNvPr>
            <p:cNvSpPr/>
            <p:nvPr/>
          </p:nvSpPr>
          <p:spPr>
            <a:xfrm>
              <a:off x="4279392" y="2177356"/>
              <a:ext cx="1755648" cy="1635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349094-348E-054F-A3FC-93645C118333}"/>
                </a:ext>
              </a:extLst>
            </p:cNvPr>
            <p:cNvSpPr/>
            <p:nvPr/>
          </p:nvSpPr>
          <p:spPr>
            <a:xfrm>
              <a:off x="4041293" y="2960393"/>
              <a:ext cx="1213459" cy="1851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6E2F197-1794-684B-95F4-E4A9B612E6F9}"/>
              </a:ext>
            </a:extLst>
          </p:cNvPr>
          <p:cNvSpPr txBox="1"/>
          <p:nvPr/>
        </p:nvSpPr>
        <p:spPr>
          <a:xfrm>
            <a:off x="332510" y="822872"/>
            <a:ext cx="1027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views.py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8141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C1CD77-C0AF-0C4F-ADE5-642DEAF167C9}"/>
              </a:ext>
            </a:extLst>
          </p:cNvPr>
          <p:cNvSpPr txBox="1"/>
          <p:nvPr/>
        </p:nvSpPr>
        <p:spPr>
          <a:xfrm>
            <a:off x="332510" y="180108"/>
            <a:ext cx="227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From Milestone 1.0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CF3F9-B5AD-C74C-8B91-E05DF2CB619B}"/>
              </a:ext>
            </a:extLst>
          </p:cNvPr>
          <p:cNvSpPr txBox="1"/>
          <p:nvPr/>
        </p:nvSpPr>
        <p:spPr>
          <a:xfrm>
            <a:off x="332510" y="494020"/>
            <a:ext cx="424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Authentication: Sign up, Login, Logout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67870-F06F-9A46-9D19-EEE014F97AE6}"/>
              </a:ext>
            </a:extLst>
          </p:cNvPr>
          <p:cNvSpPr txBox="1"/>
          <p:nvPr/>
        </p:nvSpPr>
        <p:spPr>
          <a:xfrm>
            <a:off x="332510" y="1054520"/>
            <a:ext cx="1027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views.py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A8D0C-5F96-6F4B-97FF-10101C3C0E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2510" y="3441065"/>
            <a:ext cx="5943600" cy="19265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04A871F-0C00-534E-BA13-8D974B30C40F}"/>
              </a:ext>
            </a:extLst>
          </p:cNvPr>
          <p:cNvGrpSpPr/>
          <p:nvPr/>
        </p:nvGrpSpPr>
        <p:grpSpPr>
          <a:xfrm>
            <a:off x="332510" y="1349438"/>
            <a:ext cx="5943600" cy="1428115"/>
            <a:chOff x="332510" y="1349438"/>
            <a:chExt cx="5943600" cy="142811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B63B558-122F-114B-8917-59600FD02A99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32510" y="1349438"/>
              <a:ext cx="5943600" cy="142811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72E644-C421-D94F-9C43-26BBA2F86323}"/>
                </a:ext>
              </a:extLst>
            </p:cNvPr>
            <p:cNvSpPr/>
            <p:nvPr/>
          </p:nvSpPr>
          <p:spPr>
            <a:xfrm>
              <a:off x="4169664" y="2311855"/>
              <a:ext cx="1901952" cy="1631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801CBB-1373-9349-815A-2A65EC70DC59}"/>
              </a:ext>
            </a:extLst>
          </p:cNvPr>
          <p:cNvGrpSpPr/>
          <p:nvPr/>
        </p:nvGrpSpPr>
        <p:grpSpPr>
          <a:xfrm>
            <a:off x="7147560" y="1054520"/>
            <a:ext cx="3801554" cy="2249269"/>
            <a:chOff x="7147560" y="1054520"/>
            <a:chExt cx="3801554" cy="22492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C17488-BF61-3945-8BE1-40381DA4FCEB}"/>
                </a:ext>
              </a:extLst>
            </p:cNvPr>
            <p:cNvPicPr/>
            <p:nvPr/>
          </p:nvPicPr>
          <p:blipFill rotWithShape="1">
            <a:blip r:embed="rId4"/>
            <a:srcRect r="58116"/>
            <a:stretch/>
          </p:blipFill>
          <p:spPr>
            <a:xfrm>
              <a:off x="7147560" y="1393074"/>
              <a:ext cx="2489411" cy="191071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9D9BC7-B4D3-B34F-82D8-A580A3EEEE3E}"/>
                </a:ext>
              </a:extLst>
            </p:cNvPr>
            <p:cNvSpPr txBox="1"/>
            <p:nvPr/>
          </p:nvSpPr>
          <p:spPr>
            <a:xfrm>
              <a:off x="7147560" y="1054520"/>
              <a:ext cx="38015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Not a user or wrong username or password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CFAB36-6A2B-4B49-82EC-6079DA7EE47F}"/>
                </a:ext>
              </a:extLst>
            </p:cNvPr>
            <p:cNvSpPr/>
            <p:nvPr/>
          </p:nvSpPr>
          <p:spPr>
            <a:xfrm>
              <a:off x="7171944" y="1729687"/>
              <a:ext cx="1435608" cy="1478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9565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596A5C-8A42-B948-BAFC-4D53E92E4427}"/>
              </a:ext>
            </a:extLst>
          </p:cNvPr>
          <p:cNvSpPr txBox="1"/>
          <p:nvPr/>
        </p:nvSpPr>
        <p:spPr>
          <a:xfrm>
            <a:off x="332510" y="180108"/>
            <a:ext cx="5047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Debug: Sign up without Filling out the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54F9B3-4009-F645-AB66-207B247CC74A}"/>
              </a:ext>
            </a:extLst>
          </p:cNvPr>
          <p:cNvPicPr/>
          <p:nvPr/>
        </p:nvPicPr>
        <p:blipFill rotWithShape="1">
          <a:blip r:embed="rId2"/>
          <a:srcRect r="78413" b="15167"/>
          <a:stretch/>
        </p:blipFill>
        <p:spPr>
          <a:xfrm>
            <a:off x="454430" y="827853"/>
            <a:ext cx="1283045" cy="18891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89E56A-75FD-DB41-A3E3-C0C757776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485" y="827853"/>
            <a:ext cx="9429451" cy="5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1E1473-7058-6248-B082-FF82198C3ABE}"/>
              </a:ext>
            </a:extLst>
          </p:cNvPr>
          <p:cNvSpPr txBox="1"/>
          <p:nvPr/>
        </p:nvSpPr>
        <p:spPr>
          <a:xfrm>
            <a:off x="332510" y="180108"/>
            <a:ext cx="5047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Debug: Sign up without Filling out the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50452-579C-AE4D-8CC2-FCD6271B6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65804" b="13560"/>
          <a:stretch/>
        </p:blipFill>
        <p:spPr>
          <a:xfrm>
            <a:off x="8621700" y="3173649"/>
            <a:ext cx="3425066" cy="35282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57A4971-5185-BA47-8F47-175C577BEF9F}"/>
              </a:ext>
            </a:extLst>
          </p:cNvPr>
          <p:cNvGrpSpPr/>
          <p:nvPr/>
        </p:nvGrpSpPr>
        <p:grpSpPr>
          <a:xfrm>
            <a:off x="108668" y="823719"/>
            <a:ext cx="8367178" cy="4252495"/>
            <a:chOff x="108668" y="660881"/>
            <a:chExt cx="8367178" cy="42524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7A9E81-AE59-D84E-B5CB-67F4505F1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68" y="660881"/>
              <a:ext cx="8367178" cy="425249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555862-FD39-484F-AD32-9DBA3DF28648}"/>
                </a:ext>
              </a:extLst>
            </p:cNvPr>
            <p:cNvSpPr/>
            <p:nvPr/>
          </p:nvSpPr>
          <p:spPr>
            <a:xfrm>
              <a:off x="1643605" y="4143737"/>
              <a:ext cx="6134582" cy="370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5FE8D7D-B8B0-F44E-9DB9-34E7F97D77BE}"/>
              </a:ext>
            </a:extLst>
          </p:cNvPr>
          <p:cNvSpPr/>
          <p:nvPr/>
        </p:nvSpPr>
        <p:spPr>
          <a:xfrm>
            <a:off x="8755692" y="3692576"/>
            <a:ext cx="3231716" cy="240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1C873-D246-1642-8F0B-47FED39F63B3}"/>
              </a:ext>
            </a:extLst>
          </p:cNvPr>
          <p:cNvSpPr txBox="1"/>
          <p:nvPr/>
        </p:nvSpPr>
        <p:spPr>
          <a:xfrm>
            <a:off x="307458" y="515902"/>
            <a:ext cx="1027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views.py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6463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B54714-24B8-6F47-8AFB-BF117B1049CA}"/>
              </a:ext>
            </a:extLst>
          </p:cNvPr>
          <p:cNvSpPr txBox="1"/>
          <p:nvPr/>
        </p:nvSpPr>
        <p:spPr>
          <a:xfrm>
            <a:off x="332510" y="180108"/>
            <a:ext cx="487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Debug: Sign up with Username or Password Only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6FD1F-2967-4848-B59D-2D8ACCA4CFBE}"/>
              </a:ext>
            </a:extLst>
          </p:cNvPr>
          <p:cNvPicPr/>
          <p:nvPr/>
        </p:nvPicPr>
        <p:blipFill rotWithShape="1">
          <a:blip r:embed="rId2"/>
          <a:srcRect r="78413" b="15167"/>
          <a:stretch/>
        </p:blipFill>
        <p:spPr>
          <a:xfrm>
            <a:off x="302030" y="827853"/>
            <a:ext cx="1283045" cy="18891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EE7CE9-498E-5548-A8BF-10603CDC3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512" y="805552"/>
            <a:ext cx="1982958" cy="24456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89860A-D6FF-0344-83BC-DFB7042F38CF}"/>
              </a:ext>
            </a:extLst>
          </p:cNvPr>
          <p:cNvGrpSpPr/>
          <p:nvPr/>
        </p:nvGrpSpPr>
        <p:grpSpPr>
          <a:xfrm>
            <a:off x="1604350" y="519370"/>
            <a:ext cx="5444150" cy="5524591"/>
            <a:chOff x="1820250" y="519370"/>
            <a:chExt cx="5444150" cy="552459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F0626B8-E5B9-F745-90E5-1A40D59A189D}"/>
                </a:ext>
              </a:extLst>
            </p:cNvPr>
            <p:cNvGrpSpPr/>
            <p:nvPr/>
          </p:nvGrpSpPr>
          <p:grpSpPr>
            <a:xfrm>
              <a:off x="1934362" y="805552"/>
              <a:ext cx="5330038" cy="5238409"/>
              <a:chOff x="1972462" y="805552"/>
              <a:chExt cx="5330038" cy="523840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C9DEB08-863F-4846-A81B-2AE58E4636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44185"/>
              <a:stretch/>
            </p:blipFill>
            <p:spPr>
              <a:xfrm>
                <a:off x="1972462" y="805552"/>
                <a:ext cx="5330038" cy="523840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A9347A-0843-794E-A127-8AF1B79B8440}"/>
                  </a:ext>
                </a:extLst>
              </p:cNvPr>
              <p:cNvSpPr/>
              <p:nvPr/>
            </p:nvSpPr>
            <p:spPr>
              <a:xfrm>
                <a:off x="5943600" y="3937000"/>
                <a:ext cx="571500" cy="2032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65B1D89-9DB8-B54D-AA77-95D3267FB05F}"/>
                  </a:ext>
                </a:extLst>
              </p:cNvPr>
              <p:cNvSpPr/>
              <p:nvPr/>
            </p:nvSpPr>
            <p:spPr>
              <a:xfrm>
                <a:off x="6277323" y="4610100"/>
                <a:ext cx="571500" cy="2032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1329099-043A-4C4D-95B9-C8D03C92805D}"/>
                  </a:ext>
                </a:extLst>
              </p:cNvPr>
              <p:cNvSpPr/>
              <p:nvPr/>
            </p:nvSpPr>
            <p:spPr>
              <a:xfrm>
                <a:off x="6267450" y="5301630"/>
                <a:ext cx="571500" cy="2032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25CDA1-59F7-6642-8FF2-AA0653988C60}"/>
                </a:ext>
              </a:extLst>
            </p:cNvPr>
            <p:cNvSpPr txBox="1"/>
            <p:nvPr/>
          </p:nvSpPr>
          <p:spPr>
            <a:xfrm>
              <a:off x="1820250" y="519370"/>
              <a:ext cx="12904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(</a:t>
              </a:r>
              <a:r>
                <a:rPr lang="en-US" sz="1600" dirty="0" err="1">
                  <a:solidFill>
                    <a:schemeClr val="accent1">
                      <a:lumMod val="50000"/>
                    </a:schemeClr>
                  </a:solidFill>
                </a:rPr>
                <a:t>signup.html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4D3DCED-4AA8-AB4A-AEC2-3B4D55549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654" y="805553"/>
            <a:ext cx="1916178" cy="24456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D253FD-2D26-3746-846C-9E7773256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312" y="3564456"/>
            <a:ext cx="1954331" cy="247950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92116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CF2C38-D1B4-A94D-8A0C-41978012A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789" y="2891364"/>
            <a:ext cx="2525696" cy="3219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C708FD-BA54-7246-9376-8ED0E29597CD}"/>
              </a:ext>
            </a:extLst>
          </p:cNvPr>
          <p:cNvSpPr txBox="1"/>
          <p:nvPr/>
        </p:nvSpPr>
        <p:spPr>
          <a:xfrm>
            <a:off x="332510" y="180108"/>
            <a:ext cx="3426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Using Email Address As Username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073D23-7379-5340-AD9E-0BED3D2E022B}"/>
              </a:ext>
            </a:extLst>
          </p:cNvPr>
          <p:cNvGrpSpPr/>
          <p:nvPr/>
        </p:nvGrpSpPr>
        <p:grpSpPr>
          <a:xfrm>
            <a:off x="472210" y="917070"/>
            <a:ext cx="6030190" cy="5193744"/>
            <a:chOff x="434110" y="676440"/>
            <a:chExt cx="6030190" cy="51937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F5D7A5-42DB-7846-AC33-F1D32663B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110" y="676440"/>
              <a:ext cx="6030190" cy="51937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0E8222-6CAA-204D-9B29-6E83CAF2D85E}"/>
                </a:ext>
              </a:extLst>
            </p:cNvPr>
            <p:cNvSpPr/>
            <p:nvPr/>
          </p:nvSpPr>
          <p:spPr>
            <a:xfrm>
              <a:off x="838200" y="2197100"/>
              <a:ext cx="1447800" cy="254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EDA4B7-584A-9C49-BC07-C83995E6BC94}"/>
                </a:ext>
              </a:extLst>
            </p:cNvPr>
            <p:cNvSpPr/>
            <p:nvPr/>
          </p:nvSpPr>
          <p:spPr>
            <a:xfrm>
              <a:off x="1423499" y="2599934"/>
              <a:ext cx="1002201" cy="2829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FF60975-2325-0443-9F65-E9C77E94EB78}"/>
              </a:ext>
            </a:extLst>
          </p:cNvPr>
          <p:cNvSpPr txBox="1"/>
          <p:nvPr/>
        </p:nvSpPr>
        <p:spPr>
          <a:xfrm>
            <a:off x="353067" y="599580"/>
            <a:ext cx="129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signup.html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3135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418EC1-814A-344D-B2AE-4A59DF85858B}"/>
              </a:ext>
            </a:extLst>
          </p:cNvPr>
          <p:cNvSpPr txBox="1"/>
          <p:nvPr/>
        </p:nvSpPr>
        <p:spPr>
          <a:xfrm>
            <a:off x="332510" y="180108"/>
            <a:ext cx="410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Everyone Can Do on the Webpage?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62C6DC-B9E9-9449-B166-8AC7F4D41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12" y="549440"/>
            <a:ext cx="10141976" cy="61317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7032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D6DA5B-0958-8748-BD79-3F49E57F725A}"/>
              </a:ext>
            </a:extLst>
          </p:cNvPr>
          <p:cNvSpPr txBox="1"/>
          <p:nvPr/>
        </p:nvSpPr>
        <p:spPr>
          <a:xfrm>
            <a:off x="332510" y="180108"/>
            <a:ext cx="423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Only the Logged in Users Could Add a Trail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F8D61B-04AE-834E-98DF-FE223A4FD74D}"/>
              </a:ext>
            </a:extLst>
          </p:cNvPr>
          <p:cNvGrpSpPr/>
          <p:nvPr/>
        </p:nvGrpSpPr>
        <p:grpSpPr>
          <a:xfrm>
            <a:off x="332510" y="826164"/>
            <a:ext cx="7147790" cy="3908040"/>
            <a:chOff x="332510" y="549441"/>
            <a:chExt cx="7147790" cy="39080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CEAEFE1-EE77-C249-8C34-BB4E870B6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510" y="549441"/>
              <a:ext cx="7147790" cy="390804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493058-DDB6-BF4D-8526-E1F795135356}"/>
                </a:ext>
              </a:extLst>
            </p:cNvPr>
            <p:cNvSpPr/>
            <p:nvPr/>
          </p:nvSpPr>
          <p:spPr>
            <a:xfrm>
              <a:off x="1193800" y="2133600"/>
              <a:ext cx="1879600" cy="177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13237E9-3CF0-224D-A1FA-A65F61B29BDB}"/>
                </a:ext>
              </a:extLst>
            </p:cNvPr>
            <p:cNvSpPr/>
            <p:nvPr/>
          </p:nvSpPr>
          <p:spPr>
            <a:xfrm>
              <a:off x="4737100" y="2755900"/>
              <a:ext cx="736600" cy="1651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ECEA2F7-E7C3-224E-9A07-EBC30DD6DFD1}"/>
              </a:ext>
            </a:extLst>
          </p:cNvPr>
          <p:cNvSpPr txBox="1"/>
          <p:nvPr/>
        </p:nvSpPr>
        <p:spPr>
          <a:xfrm>
            <a:off x="256814" y="519370"/>
            <a:ext cx="113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base.html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F04BE-5E67-B740-BA0B-7204D53B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24" y="4832011"/>
            <a:ext cx="11245375" cy="704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A1A755-CE29-E245-9A54-7B4142AE2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10" y="5634752"/>
            <a:ext cx="11249889" cy="35602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8F652FC-8D7A-7846-9204-C8D9B24764F7}"/>
              </a:ext>
            </a:extLst>
          </p:cNvPr>
          <p:cNvSpPr/>
          <p:nvPr/>
        </p:nvSpPr>
        <p:spPr>
          <a:xfrm>
            <a:off x="8855242" y="5634752"/>
            <a:ext cx="1588169" cy="701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13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8726DD-5D56-7C45-AEB4-64E2232463F7}"/>
              </a:ext>
            </a:extLst>
          </p:cNvPr>
          <p:cNvSpPr txBox="1"/>
          <p:nvPr/>
        </p:nvSpPr>
        <p:spPr>
          <a:xfrm>
            <a:off x="332510" y="180108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Add a Trail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321FD-F807-0C4F-9550-BF83F5C6B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63" y="565482"/>
            <a:ext cx="10784669" cy="614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55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C05AB-C90C-A54B-9D74-233CD1E1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550A3-1B31-2F43-B54D-4A10D07CCCAB}"/>
              </a:ext>
            </a:extLst>
          </p:cNvPr>
          <p:cNvSpPr txBox="1"/>
          <p:nvPr/>
        </p:nvSpPr>
        <p:spPr>
          <a:xfrm>
            <a:off x="7497585" y="4219845"/>
            <a:ext cx="2997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</a:rPr>
              <a:t>Pytest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940819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F6FDC-C797-4755-935F-1C05B9B9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2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D163A-6D16-4296-AB52-C2E5D365DD13}"/>
              </a:ext>
            </a:extLst>
          </p:cNvPr>
          <p:cNvSpPr txBox="1"/>
          <p:nvPr/>
        </p:nvSpPr>
        <p:spPr>
          <a:xfrm>
            <a:off x="496392" y="197386"/>
            <a:ext cx="131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MAIN PAGE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402CA7-081E-4E8A-91D6-3DAADF9274FF}"/>
              </a:ext>
            </a:extLst>
          </p:cNvPr>
          <p:cNvGrpSpPr/>
          <p:nvPr/>
        </p:nvGrpSpPr>
        <p:grpSpPr>
          <a:xfrm>
            <a:off x="314644" y="494609"/>
            <a:ext cx="10885036" cy="6075401"/>
            <a:chOff x="314644" y="494609"/>
            <a:chExt cx="10885036" cy="60754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F95AB3-7C9E-4208-B0C6-0D281842CFED}"/>
                </a:ext>
              </a:extLst>
            </p:cNvPr>
            <p:cNvSpPr txBox="1"/>
            <p:nvPr/>
          </p:nvSpPr>
          <p:spPr>
            <a:xfrm>
              <a:off x="3669982" y="2685520"/>
              <a:ext cx="1060098" cy="369332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 Rounded MT Bold" panose="020F0704030504030204" pitchFamily="34" charset="0"/>
                </a:rPr>
                <a:t>Nearby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FBC850-A14D-45C5-A79B-53E3EA070828}"/>
                </a:ext>
              </a:extLst>
            </p:cNvPr>
            <p:cNvSpPr txBox="1"/>
            <p:nvPr/>
          </p:nvSpPr>
          <p:spPr>
            <a:xfrm>
              <a:off x="9477219" y="2658957"/>
              <a:ext cx="1383584" cy="369332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 Rounded MT Bold" panose="020F0704030504030204" pitchFamily="34" charset="0"/>
                </a:rPr>
                <a:t>Your Spec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0E0B61-6D67-46D3-8790-30830CCCF806}"/>
                </a:ext>
              </a:extLst>
            </p:cNvPr>
            <p:cNvSpPr txBox="1"/>
            <p:nvPr/>
          </p:nvSpPr>
          <p:spPr>
            <a:xfrm>
              <a:off x="5978669" y="494609"/>
              <a:ext cx="2303066" cy="369332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 Rounded MT Bold" panose="020F0704030504030204" pitchFamily="34" charset="0"/>
                </a:rPr>
                <a:t>Child/Dog Friendly</a:t>
              </a:r>
            </a:p>
          </p:txBody>
        </p:sp>
        <p:pic>
          <p:nvPicPr>
            <p:cNvPr id="19" name="Picture 18" descr="A person standing in front of a mountain&#10;&#10;Description automatically generated">
              <a:extLst>
                <a:ext uri="{FF2B5EF4-FFF2-40B4-BE49-F238E27FC236}">
                  <a16:creationId xmlns:a16="http://schemas.microsoft.com/office/drawing/2014/main" id="{3C337C91-D2C7-4FDA-B08F-F52D56C16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240781" y="3028330"/>
              <a:ext cx="1958899" cy="1325521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9772D9-395B-43A8-8DEE-F99F81F6165C}"/>
                </a:ext>
              </a:extLst>
            </p:cNvPr>
            <p:cNvGrpSpPr/>
            <p:nvPr/>
          </p:nvGrpSpPr>
          <p:grpSpPr>
            <a:xfrm>
              <a:off x="6279285" y="5461380"/>
              <a:ext cx="2168604" cy="1108630"/>
              <a:chOff x="5382021" y="5227709"/>
              <a:chExt cx="2168604" cy="110863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AA4E097-83B9-48CF-918B-D7D205CA1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2021" y="5227709"/>
                <a:ext cx="1108630" cy="1108630"/>
              </a:xfrm>
              <a:prstGeom prst="rect">
                <a:avLst/>
              </a:prstGeom>
            </p:spPr>
          </p:pic>
          <p:pic>
            <p:nvPicPr>
              <p:cNvPr id="25" name="Picture 24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E46E10A3-D3F5-4704-9355-60B9C32B1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1995" y="5388036"/>
                <a:ext cx="1108630" cy="705492"/>
              </a:xfrm>
              <a:prstGeom prst="rect">
                <a:avLst/>
              </a:prstGeom>
            </p:spPr>
          </p:pic>
        </p:grpSp>
        <p:pic>
          <p:nvPicPr>
            <p:cNvPr id="21" name="Picture 20" descr="A person standing next to a tree&#10;&#10;Description automatically generated">
              <a:extLst>
                <a:ext uri="{FF2B5EF4-FFF2-40B4-BE49-F238E27FC236}">
                  <a16:creationId xmlns:a16="http://schemas.microsoft.com/office/drawing/2014/main" id="{8D25BB8B-D13B-4508-AD0B-DDBD46E3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166" y="863941"/>
              <a:ext cx="2126613" cy="120374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B72D42-5C02-4A13-BD1B-53DE7D5DABDA}"/>
                </a:ext>
              </a:extLst>
            </p:cNvPr>
            <p:cNvSpPr txBox="1"/>
            <p:nvPr/>
          </p:nvSpPr>
          <p:spPr>
            <a:xfrm>
              <a:off x="314644" y="566718"/>
              <a:ext cx="1757212" cy="830997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User selects </a:t>
              </a:r>
            </a:p>
            <a:p>
              <a:pPr algn="ctr"/>
              <a:r>
                <a:rPr lang="en-US" sz="2400" dirty="0">
                  <a:latin typeface="+mj-lt"/>
                </a:rPr>
                <a:t>1 of 4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43C4FE16-3A9D-4BA6-AAE2-8669B39DFF60}"/>
                </a:ext>
              </a:extLst>
            </p:cNvPr>
            <p:cNvCxnSpPr>
              <a:cxnSpLocks/>
            </p:cNvCxnSpPr>
            <p:nvPr/>
          </p:nvCxnSpPr>
          <p:spPr>
            <a:xfrm>
              <a:off x="2387468" y="737107"/>
              <a:ext cx="3645420" cy="771277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A015687E-E7C1-4AE1-B751-B90B2857E9C0}"/>
                </a:ext>
              </a:extLst>
            </p:cNvPr>
            <p:cNvCxnSpPr>
              <a:cxnSpLocks/>
            </p:cNvCxnSpPr>
            <p:nvPr/>
          </p:nvCxnSpPr>
          <p:spPr>
            <a:xfrm>
              <a:off x="2356338" y="1182851"/>
              <a:ext cx="1601214" cy="1529231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A sign on a dirt path&#10;&#10;Description automatically generated">
              <a:extLst>
                <a:ext uri="{FF2B5EF4-FFF2-40B4-BE49-F238E27FC236}">
                  <a16:creationId xmlns:a16="http://schemas.microsoft.com/office/drawing/2014/main" id="{E64AD643-DA32-416E-9C3E-CE188841E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96470" y="3028288"/>
              <a:ext cx="1767418" cy="1325563"/>
            </a:xfrm>
            <a:prstGeom prst="rect">
              <a:avLst/>
            </a:prstGeom>
          </p:spPr>
        </p:pic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8EDDCEC4-BA7E-4B8B-8B78-FB114B36D619}"/>
                </a:ext>
              </a:extLst>
            </p:cNvPr>
            <p:cNvCxnSpPr>
              <a:cxnSpLocks/>
            </p:cNvCxnSpPr>
            <p:nvPr/>
          </p:nvCxnSpPr>
          <p:spPr>
            <a:xfrm>
              <a:off x="5039373" y="5232998"/>
              <a:ext cx="1109082" cy="648497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Curved 50">
              <a:extLst>
                <a:ext uri="{FF2B5EF4-FFF2-40B4-BE49-F238E27FC236}">
                  <a16:creationId xmlns:a16="http://schemas.microsoft.com/office/drawing/2014/main" id="{F129B4A6-D06E-4988-8366-9A5D9B619AC6}"/>
                </a:ext>
              </a:extLst>
            </p:cNvPr>
            <p:cNvCxnSpPr>
              <a:cxnSpLocks/>
            </p:cNvCxnSpPr>
            <p:nvPr/>
          </p:nvCxnSpPr>
          <p:spPr>
            <a:xfrm>
              <a:off x="8945304" y="2000450"/>
              <a:ext cx="1063831" cy="702923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93E895-17CE-4C22-AD89-63ABBDF3B1EC}"/>
                </a:ext>
              </a:extLst>
            </p:cNvPr>
            <p:cNvSpPr txBox="1"/>
            <p:nvPr/>
          </p:nvSpPr>
          <p:spPr>
            <a:xfrm>
              <a:off x="6710379" y="5299749"/>
              <a:ext cx="1214050" cy="369332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Equipment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73FE40-00ED-4480-9EC3-496940C7AB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" y="1759112"/>
            <a:ext cx="2314898" cy="2467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24E753-E294-4F19-9DCB-10CA18C2D344}"/>
              </a:ext>
            </a:extLst>
          </p:cNvPr>
          <p:cNvSpPr/>
          <p:nvPr/>
        </p:nvSpPr>
        <p:spPr>
          <a:xfrm>
            <a:off x="59186" y="1759112"/>
            <a:ext cx="2314898" cy="25947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BD357731-BFBD-45B6-9026-80B72019F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01" y="2335787"/>
            <a:ext cx="2648480" cy="26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82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6696A-5313-7B4C-8C14-15FBAF2C9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8C511-FC9D-DC45-AF76-BD504204280D}"/>
              </a:ext>
            </a:extLst>
          </p:cNvPr>
          <p:cNvSpPr txBox="1"/>
          <p:nvPr/>
        </p:nvSpPr>
        <p:spPr>
          <a:xfrm>
            <a:off x="332510" y="180108"/>
            <a:ext cx="278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Future plan (Milestone 3.0)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FD82A4-530F-864E-BE09-012B75C37F66}"/>
              </a:ext>
            </a:extLst>
          </p:cNvPr>
          <p:cNvSpPr txBox="1"/>
          <p:nvPr/>
        </p:nvSpPr>
        <p:spPr>
          <a:xfrm>
            <a:off x="791570" y="941696"/>
            <a:ext cx="109486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our webpage to our domain: </a:t>
            </a:r>
            <a:r>
              <a:rPr lang="en-US" dirty="0">
                <a:hlinkClick r:id="rId2"/>
              </a:rPr>
              <a:t>http://tindertrails.com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way to make user information from Django be connected to ArcGIS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way (if possible) to make the uploaded files from Django automatically create new trails on our ArcGIS map</a:t>
            </a:r>
          </a:p>
        </p:txBody>
      </p:sp>
    </p:spTree>
    <p:extLst>
      <p:ext uri="{BB962C8B-B14F-4D97-AF65-F5344CB8AC3E}">
        <p14:creationId xmlns:p14="http://schemas.microsoft.com/office/powerpoint/2010/main" val="3873514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901E-1EB3-42A4-998E-E9F2791A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999" y="1961287"/>
            <a:ext cx="4328719" cy="2296486"/>
          </a:xfrm>
        </p:spPr>
        <p:txBody>
          <a:bodyPr>
            <a:normAutofit/>
          </a:bodyPr>
          <a:lstStyle/>
          <a:p>
            <a:pPr algn="ctr"/>
            <a:r>
              <a:rPr lang="en-US" sz="11500" b="1" dirty="0"/>
              <a:t>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36D6C-937E-4657-9645-F8B29356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B2663059-DDBA-42B7-8F4C-D5EEE3C2C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7" y="39398"/>
            <a:ext cx="1977015" cy="19770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91BB28-E402-4067-97A5-DDE939C5FEBC}"/>
              </a:ext>
            </a:extLst>
          </p:cNvPr>
          <p:cNvSpPr txBox="1"/>
          <p:nvPr/>
        </p:nvSpPr>
        <p:spPr>
          <a:xfrm>
            <a:off x="4304622" y="4257773"/>
            <a:ext cx="3321550" cy="1323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Enjoy the Trails</a:t>
            </a:r>
          </a:p>
          <a:p>
            <a:pPr algn="ctr"/>
            <a:r>
              <a:rPr lang="en-US" sz="4000" dirty="0"/>
              <a:t>-Thank You-  </a:t>
            </a:r>
          </a:p>
        </p:txBody>
      </p:sp>
    </p:spTree>
    <p:extLst>
      <p:ext uri="{BB962C8B-B14F-4D97-AF65-F5344CB8AC3E}">
        <p14:creationId xmlns:p14="http://schemas.microsoft.com/office/powerpoint/2010/main" val="2848451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D0D05-DA68-E94A-B7C1-D4352E532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510EA-6A9E-CB44-A826-A79D80394F8D}"/>
              </a:ext>
            </a:extLst>
          </p:cNvPr>
          <p:cNvSpPr txBox="1"/>
          <p:nvPr/>
        </p:nvSpPr>
        <p:spPr>
          <a:xfrm>
            <a:off x="332510" y="18010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GitHub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91EABE-E3EA-D643-BF25-9CDCBA996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10" y="564847"/>
            <a:ext cx="10411690" cy="57915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503F0-0901-3D46-8A75-715ED0B69956}"/>
              </a:ext>
            </a:extLst>
          </p:cNvPr>
          <p:cNvSpPr/>
          <p:nvPr/>
        </p:nvSpPr>
        <p:spPr>
          <a:xfrm>
            <a:off x="942110" y="6488668"/>
            <a:ext cx="5173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wanfangchou</a:t>
            </a:r>
            <a:r>
              <a:rPr lang="en-US" dirty="0"/>
              <a:t>/</a:t>
            </a:r>
            <a:r>
              <a:rPr lang="en-US" dirty="0" err="1"/>
              <a:t>tindertrails</a:t>
            </a:r>
            <a:r>
              <a:rPr lang="en-US" dirty="0"/>
              <a:t>-project</a:t>
            </a:r>
          </a:p>
        </p:txBody>
      </p:sp>
    </p:spTree>
    <p:extLst>
      <p:ext uri="{BB962C8B-B14F-4D97-AF65-F5344CB8AC3E}">
        <p14:creationId xmlns:p14="http://schemas.microsoft.com/office/powerpoint/2010/main" val="1578838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4FD8E-C2D2-4696-BA2F-0240C8918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A990E-C7CF-4199-9FAE-8C1BE8E4A1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64B74-B36D-4F98-98B7-2B02E6B2E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9"/>
          <a:stretch/>
        </p:blipFill>
        <p:spPr>
          <a:xfrm>
            <a:off x="3709257" y="38275"/>
            <a:ext cx="4536968" cy="67814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86642E-9A77-4FCE-85EE-B62147B8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020" y="0"/>
            <a:ext cx="3967798" cy="6896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09F759-EEE9-467B-AD8E-8A4FA8079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938" y="80963"/>
            <a:ext cx="3767535" cy="6777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9967EC-4747-4272-AE83-8B463C166AB4}"/>
              </a:ext>
            </a:extLst>
          </p:cNvPr>
          <p:cNvSpPr txBox="1"/>
          <p:nvPr/>
        </p:nvSpPr>
        <p:spPr>
          <a:xfrm>
            <a:off x="45009" y="67379"/>
            <a:ext cx="3574090" cy="212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Hiking Trails </a:t>
            </a:r>
          </a:p>
          <a:p>
            <a:pPr algn="ctr"/>
            <a:r>
              <a:rPr lang="en-US" sz="4400" b="1" dirty="0"/>
              <a:t>code </a:t>
            </a:r>
          </a:p>
          <a:p>
            <a:pPr algn="ctr"/>
            <a:r>
              <a:rPr lang="en-US" sz="4400" b="1" dirty="0"/>
              <a:t>Walk through</a:t>
            </a:r>
          </a:p>
        </p:txBody>
      </p:sp>
    </p:spTree>
    <p:extLst>
      <p:ext uri="{BB962C8B-B14F-4D97-AF65-F5344CB8AC3E}">
        <p14:creationId xmlns:p14="http://schemas.microsoft.com/office/powerpoint/2010/main" val="1909497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F6FDC-C797-4755-935F-1C05B9B9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3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D163A-6D16-4296-AB52-C2E5D365DD13}"/>
              </a:ext>
            </a:extLst>
          </p:cNvPr>
          <p:cNvSpPr txBox="1"/>
          <p:nvPr/>
        </p:nvSpPr>
        <p:spPr>
          <a:xfrm>
            <a:off x="57549" y="2097454"/>
            <a:ext cx="226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TRAIL AMENITY PAGE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A6601B-597B-41B6-85AF-0A0EA17BFE2F}"/>
              </a:ext>
            </a:extLst>
          </p:cNvPr>
          <p:cNvGrpSpPr/>
          <p:nvPr/>
        </p:nvGrpSpPr>
        <p:grpSpPr>
          <a:xfrm>
            <a:off x="3676798" y="1117144"/>
            <a:ext cx="5579862" cy="4454553"/>
            <a:chOff x="4157257" y="1752028"/>
            <a:chExt cx="4069115" cy="3301533"/>
          </a:xfrm>
        </p:grpSpPr>
        <p:pic>
          <p:nvPicPr>
            <p:cNvPr id="5" name="Graphic 4" descr="Person in wheelchair">
              <a:extLst>
                <a:ext uri="{FF2B5EF4-FFF2-40B4-BE49-F238E27FC236}">
                  <a16:creationId xmlns:a16="http://schemas.microsoft.com/office/drawing/2014/main" id="{2853615D-C8AB-4E6A-AFA1-4A838A8BB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56195" y="4139161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Cell Tower">
              <a:extLst>
                <a:ext uri="{FF2B5EF4-FFF2-40B4-BE49-F238E27FC236}">
                  <a16:creationId xmlns:a16="http://schemas.microsoft.com/office/drawing/2014/main" id="{43F830E8-FCD7-4616-8F00-9DCB34368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56195" y="3060302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Dog">
              <a:extLst>
                <a:ext uri="{FF2B5EF4-FFF2-40B4-BE49-F238E27FC236}">
                  <a16:creationId xmlns:a16="http://schemas.microsoft.com/office/drawing/2014/main" id="{EC714F9D-591F-449C-B47F-5148A4D38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41579" y="4139161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Bike">
              <a:extLst>
                <a:ext uri="{FF2B5EF4-FFF2-40B4-BE49-F238E27FC236}">
                  <a16:creationId xmlns:a16="http://schemas.microsoft.com/office/drawing/2014/main" id="{D0393757-A7FD-477E-8710-FAE390677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21404" y="2964818"/>
              <a:ext cx="914400" cy="914400"/>
            </a:xfrm>
            <a:prstGeom prst="rect">
              <a:avLst/>
            </a:prstGeom>
          </p:spPr>
        </p:pic>
        <p:pic>
          <p:nvPicPr>
            <p:cNvPr id="1026" name="Picture 2" descr="Related image">
              <a:extLst>
                <a:ext uri="{FF2B5EF4-FFF2-40B4-BE49-F238E27FC236}">
                  <a16:creationId xmlns:a16="http://schemas.microsoft.com/office/drawing/2014/main" id="{3CEACCFF-3C45-431A-939D-84A3EC542E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1284" y="1752028"/>
              <a:ext cx="1525088" cy="1143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rest room images">
              <a:extLst>
                <a:ext uri="{FF2B5EF4-FFF2-40B4-BE49-F238E27FC236}">
                  <a16:creationId xmlns:a16="http://schemas.microsoft.com/office/drawing/2014/main" id="{4309455C-9D47-4579-BB63-DDA2BA103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928" y="1793863"/>
              <a:ext cx="1060144" cy="1060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park water bubbler images">
              <a:extLst>
                <a:ext uri="{FF2B5EF4-FFF2-40B4-BE49-F238E27FC236}">
                  <a16:creationId xmlns:a16="http://schemas.microsoft.com/office/drawing/2014/main" id="{EEEDC3FC-77B3-4BC7-A0B1-5E65C179A7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708" y="2978781"/>
              <a:ext cx="1200583" cy="900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trash disposal images">
              <a:extLst>
                <a:ext uri="{FF2B5EF4-FFF2-40B4-BE49-F238E27FC236}">
                  <a16:creationId xmlns:a16="http://schemas.microsoft.com/office/drawing/2014/main" id="{A989CE53-B3AF-42FB-80AB-66CEFDD0E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7257" y="1817266"/>
              <a:ext cx="1013338" cy="1013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hours open images">
              <a:extLst>
                <a:ext uri="{FF2B5EF4-FFF2-40B4-BE49-F238E27FC236}">
                  <a16:creationId xmlns:a16="http://schemas.microsoft.com/office/drawing/2014/main" id="{CA6268C6-1531-47D0-A9E1-320E079FB3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1976" y="4153123"/>
              <a:ext cx="1268222" cy="900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16" descr="A picture containing outdoor&#10;&#10;Description automatically generated">
            <a:extLst>
              <a:ext uri="{FF2B5EF4-FFF2-40B4-BE49-F238E27FC236}">
                <a16:creationId xmlns:a16="http://schemas.microsoft.com/office/drawing/2014/main" id="{36D50709-C2C5-44F3-8C66-DCAD6172C4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55" y="128636"/>
            <a:ext cx="1977015" cy="19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28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F6FDC-C797-4755-935F-1C05B9B9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4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D163A-6D16-4296-AB52-C2E5D365DD13}"/>
              </a:ext>
            </a:extLst>
          </p:cNvPr>
          <p:cNvSpPr txBox="1"/>
          <p:nvPr/>
        </p:nvSpPr>
        <p:spPr>
          <a:xfrm>
            <a:off x="9335474" y="18819"/>
            <a:ext cx="279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TRAIL INFORMATION PAGE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AE5812-92A7-42AC-AF8E-88E80C93B6D1}"/>
              </a:ext>
            </a:extLst>
          </p:cNvPr>
          <p:cNvSpPr/>
          <p:nvPr/>
        </p:nvSpPr>
        <p:spPr>
          <a:xfrm>
            <a:off x="2810312" y="1387092"/>
            <a:ext cx="74494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TRAIL NAME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length (meters, miles)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difficulty (easy, moderate, difficult)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average slope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total elevation rise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peak elevation 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estimated round trip time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reviews/ratings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ountain bikes / motorized vehicles prohibited</a:t>
            </a:r>
          </a:p>
        </p:txBody>
      </p:sp>
      <p:pic>
        <p:nvPicPr>
          <p:cNvPr id="4098" name="Picture 2" descr="Image result for trail head information images">
            <a:extLst>
              <a:ext uri="{FF2B5EF4-FFF2-40B4-BE49-F238E27FC236}">
                <a16:creationId xmlns:a16="http://schemas.microsoft.com/office/drawing/2014/main" id="{731455AB-2D52-4958-8C17-D9AA6A86A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474" y="407007"/>
            <a:ext cx="2827382" cy="212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outdoor&#10;&#10;Description automatically generated">
            <a:extLst>
              <a:ext uri="{FF2B5EF4-FFF2-40B4-BE49-F238E27FC236}">
                <a16:creationId xmlns:a16="http://schemas.microsoft.com/office/drawing/2014/main" id="{6DDDE940-C61C-450F-8A0D-731BD282C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" y="87883"/>
            <a:ext cx="1977015" cy="19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84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F6FDC-C797-4755-935F-1C05B9B9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5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D163A-6D16-4296-AB52-C2E5D365DD13}"/>
              </a:ext>
            </a:extLst>
          </p:cNvPr>
          <p:cNvSpPr txBox="1"/>
          <p:nvPr/>
        </p:nvSpPr>
        <p:spPr>
          <a:xfrm>
            <a:off x="-324712" y="2046006"/>
            <a:ext cx="289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User Stories</a:t>
            </a:r>
          </a:p>
        </p:txBody>
      </p:sp>
      <p:pic>
        <p:nvPicPr>
          <p:cNvPr id="16" name="Picture 15" descr="A picture containing outdoor&#10;&#10;Description automatically generated">
            <a:extLst>
              <a:ext uri="{FF2B5EF4-FFF2-40B4-BE49-F238E27FC236}">
                <a16:creationId xmlns:a16="http://schemas.microsoft.com/office/drawing/2014/main" id="{C228E482-26B2-4D89-8C2D-C115535DD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1" y="105945"/>
            <a:ext cx="1977015" cy="19770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5F4C89-C2C4-4846-ACBF-6F071FD925A8}"/>
              </a:ext>
            </a:extLst>
          </p:cNvPr>
          <p:cNvSpPr/>
          <p:nvPr/>
        </p:nvSpPr>
        <p:spPr>
          <a:xfrm>
            <a:off x="2675993" y="1970505"/>
            <a:ext cx="670280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2400" dirty="0"/>
              <a:t>   I want to </a:t>
            </a:r>
            <a:r>
              <a:rPr lang="en-US" sz="2400" b="1" dirty="0"/>
              <a:t>find an easy trail</a:t>
            </a:r>
            <a:endParaRPr lang="en-US" sz="2400" dirty="0"/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2400" dirty="0"/>
              <a:t>   I want to </a:t>
            </a:r>
            <a:r>
              <a:rPr lang="en-US" sz="2400" b="1" dirty="0"/>
              <a:t>find a challenging trail</a:t>
            </a: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2400" b="1" dirty="0"/>
              <a:t>   </a:t>
            </a:r>
            <a:r>
              <a:rPr lang="en-US" sz="2400" dirty="0"/>
              <a:t>I want to </a:t>
            </a:r>
            <a:r>
              <a:rPr lang="en-US" sz="2400" b="1" dirty="0"/>
              <a:t>find ADA accessible trails</a:t>
            </a:r>
            <a:endParaRPr lang="en-US" sz="2400" dirty="0"/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2400" dirty="0"/>
              <a:t>   I want to </a:t>
            </a:r>
            <a:r>
              <a:rPr lang="en-US" sz="2400" b="1" dirty="0"/>
              <a:t>find dog/kids friendly trails</a:t>
            </a:r>
            <a:endParaRPr lang="en-US" sz="2400" dirty="0"/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2400" dirty="0"/>
              <a:t>   I want to </a:t>
            </a:r>
            <a:r>
              <a:rPr lang="en-US" sz="2400" b="1" dirty="0"/>
              <a:t>view the times/hours of a trail</a:t>
            </a:r>
            <a:endParaRPr lang="en-US" sz="2400" dirty="0"/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2400" dirty="0"/>
              <a:t>   I want to </a:t>
            </a:r>
            <a:r>
              <a:rPr lang="en-US" sz="2400" b="1" dirty="0"/>
              <a:t>find trails with wildlife</a:t>
            </a:r>
            <a:endParaRPr lang="en-US" sz="2400" dirty="0"/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2400" dirty="0"/>
              <a:t>   I want to </a:t>
            </a:r>
            <a:r>
              <a:rPr lang="en-US" sz="2400" b="1" dirty="0"/>
              <a:t>find trails with restrooms</a:t>
            </a:r>
            <a:endParaRPr lang="en-US" sz="2400" dirty="0"/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2400" dirty="0"/>
              <a:t>   I want to </a:t>
            </a:r>
            <a:r>
              <a:rPr lang="en-US" sz="2400" b="1" dirty="0"/>
              <a:t>know the elevation profile of a trail</a:t>
            </a:r>
            <a:r>
              <a:rPr lang="en-US" sz="2400" dirty="0"/>
              <a:t> </a:t>
            </a: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2400" dirty="0"/>
              <a:t>   I want to </a:t>
            </a:r>
            <a:r>
              <a:rPr lang="en-US" sz="2400" b="1" dirty="0"/>
              <a:t>find all trails</a:t>
            </a: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2400" b="1" dirty="0"/>
              <a:t>   </a:t>
            </a:r>
            <a:r>
              <a:rPr lang="en-US" sz="2400" dirty="0"/>
              <a:t>I want to </a:t>
            </a:r>
            <a:r>
              <a:rPr lang="en-US" sz="2400" b="1" dirty="0"/>
              <a:t>add a trail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380EE2-952D-437D-9AC0-1E61E114EFBB}"/>
              </a:ext>
            </a:extLst>
          </p:cNvPr>
          <p:cNvSpPr/>
          <p:nvPr/>
        </p:nvSpPr>
        <p:spPr>
          <a:xfrm>
            <a:off x="3249964" y="598395"/>
            <a:ext cx="29350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“As a hiker…”</a:t>
            </a:r>
          </a:p>
        </p:txBody>
      </p:sp>
    </p:spTree>
    <p:extLst>
      <p:ext uri="{BB962C8B-B14F-4D97-AF65-F5344CB8AC3E}">
        <p14:creationId xmlns:p14="http://schemas.microsoft.com/office/powerpoint/2010/main" val="1269553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F6FDC-C797-4755-935F-1C05B9B9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picture containing outdoor&#10;&#10;Description automatically generated">
            <a:extLst>
              <a:ext uri="{FF2B5EF4-FFF2-40B4-BE49-F238E27FC236}">
                <a16:creationId xmlns:a16="http://schemas.microsoft.com/office/drawing/2014/main" id="{66404F52-A50E-46EC-B961-76D513E01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4" y="55662"/>
            <a:ext cx="1766496" cy="1766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4838ED-5107-374B-9F06-DE5998A7B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552" y="1822158"/>
            <a:ext cx="8839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82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F6FDC-C797-4755-935F-1C05B9B9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7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D163A-6D16-4296-AB52-C2E5D365DD13}"/>
              </a:ext>
            </a:extLst>
          </p:cNvPr>
          <p:cNvSpPr txBox="1"/>
          <p:nvPr/>
        </p:nvSpPr>
        <p:spPr>
          <a:xfrm>
            <a:off x="-324712" y="2046006"/>
            <a:ext cx="289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DEVELOPMENT</a:t>
            </a:r>
          </a:p>
          <a:p>
            <a:pPr algn="ctr"/>
            <a:r>
              <a:rPr lang="en-US" b="1" i="1" dirty="0"/>
              <a:t>ENVIRONMENT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907211-A215-41E7-B3DB-8A8126712A72}"/>
              </a:ext>
            </a:extLst>
          </p:cNvPr>
          <p:cNvGrpSpPr/>
          <p:nvPr/>
        </p:nvGrpSpPr>
        <p:grpSpPr>
          <a:xfrm>
            <a:off x="6222480" y="2810698"/>
            <a:ext cx="1529432" cy="2158250"/>
            <a:chOff x="8474613" y="1899315"/>
            <a:chExt cx="1798069" cy="2457826"/>
          </a:xfrm>
        </p:grpSpPr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80DBF111-88B2-4A40-AEE6-5AD34FB15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4613" y="1899315"/>
              <a:ext cx="1798069" cy="1798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mage result for ArcGIS image">
              <a:extLst>
                <a:ext uri="{FF2B5EF4-FFF2-40B4-BE49-F238E27FC236}">
                  <a16:creationId xmlns:a16="http://schemas.microsoft.com/office/drawing/2014/main" id="{E7BFACA2-EE37-4EF0-9535-7753E6669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0565" y="3697384"/>
              <a:ext cx="1353133" cy="65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Image result for python language images">
            <a:extLst>
              <a:ext uri="{FF2B5EF4-FFF2-40B4-BE49-F238E27FC236}">
                <a16:creationId xmlns:a16="http://schemas.microsoft.com/office/drawing/2014/main" id="{7EF7B74D-8A3A-4AED-A91D-094FDCB6E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075" y="1398689"/>
            <a:ext cx="2889049" cy="97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jango Software logo">
            <a:extLst>
              <a:ext uri="{FF2B5EF4-FFF2-40B4-BE49-F238E27FC236}">
                <a16:creationId xmlns:a16="http://schemas.microsoft.com/office/drawing/2014/main" id="{0004B07D-8A36-4D24-A8D3-965CE2BC8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731" y="1274014"/>
            <a:ext cx="1617892" cy="161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photo&#10;&#10;Description automatically generated">
            <a:extLst>
              <a:ext uri="{FF2B5EF4-FFF2-40B4-BE49-F238E27FC236}">
                <a16:creationId xmlns:a16="http://schemas.microsoft.com/office/drawing/2014/main" id="{DE2BBBEA-F18E-40D8-9A58-8638F73E66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596" y="5491683"/>
            <a:ext cx="2743200" cy="666521"/>
          </a:xfrm>
          <a:prstGeom prst="rect">
            <a:avLst/>
          </a:prstGeom>
        </p:spPr>
      </p:pic>
      <p:pic>
        <p:nvPicPr>
          <p:cNvPr id="16" name="Picture 15" descr="A picture containing outdoor&#10;&#10;Description automatically generated">
            <a:extLst>
              <a:ext uri="{FF2B5EF4-FFF2-40B4-BE49-F238E27FC236}">
                <a16:creationId xmlns:a16="http://schemas.microsoft.com/office/drawing/2014/main" id="{C228E482-26B2-4D89-8C2D-C115535DD5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1" y="105945"/>
            <a:ext cx="1977015" cy="1977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244618-5EE9-2249-B33D-7B9A44DAB2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3244" y="2897958"/>
            <a:ext cx="1663760" cy="1851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53E25E-A2F9-184B-BD6B-5FF4798FB7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77" y="3500607"/>
            <a:ext cx="3175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41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6696A-5313-7B4C-8C14-15FBAF2C9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26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73094-A1D2-43BD-8578-1704BE78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340" y="1270199"/>
            <a:ext cx="10306736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Demo Django Login &amp; ArcGIS connector </a:t>
            </a:r>
            <a:br>
              <a:rPr lang="en-US" sz="3200" b="1" dirty="0">
                <a:latin typeface="+mn-lt"/>
              </a:rPr>
            </a:br>
            <a:r>
              <a:rPr lang="en-US" sz="3200" b="1" dirty="0">
                <a:latin typeface="+mn-lt"/>
              </a:rPr>
              <a:t>&amp; code walk through</a:t>
            </a:r>
            <a:endParaRPr lang="en-US" sz="40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1E383-E129-49EC-9F93-DE0AC047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ACD34-4FAD-43BA-91D3-6B4FCF07CD20}"/>
              </a:ext>
            </a:extLst>
          </p:cNvPr>
          <p:cNvSpPr/>
          <p:nvPr/>
        </p:nvSpPr>
        <p:spPr>
          <a:xfrm>
            <a:off x="1464372" y="3690079"/>
            <a:ext cx="96738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Demo Hiking Trail Features </a:t>
            </a:r>
            <a:br>
              <a:rPr lang="en-US" sz="3200" b="1" dirty="0"/>
            </a:br>
            <a:r>
              <a:rPr lang="en-US" sz="3200" b="1" dirty="0"/>
              <a:t>&amp; code walk through</a:t>
            </a:r>
          </a:p>
        </p:txBody>
      </p:sp>
      <p:pic>
        <p:nvPicPr>
          <p:cNvPr id="7" name="Picture 6" descr="A picture containing outdoor&#10;&#10;Description automatically generated">
            <a:extLst>
              <a:ext uri="{FF2B5EF4-FFF2-40B4-BE49-F238E27FC236}">
                <a16:creationId xmlns:a16="http://schemas.microsoft.com/office/drawing/2014/main" id="{149AE9A9-A57D-442E-B7DD-4E11EAC20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4" y="21836"/>
            <a:ext cx="1874290" cy="187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44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319</Words>
  <Application>Microsoft Macintosh PowerPoint</Application>
  <PresentationFormat>Widescreen</PresentationFormat>
  <Paragraphs>88</Paragraphs>
  <Slides>23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DengXian</vt:lpstr>
      <vt:lpstr>Arial</vt:lpstr>
      <vt:lpstr>Arial Rounded MT Bold</vt:lpstr>
      <vt:lpstr>Calibri</vt:lpstr>
      <vt:lpstr>Calibri Light</vt:lpstr>
      <vt:lpstr>Times New Roman</vt:lpstr>
      <vt:lpstr>Wingdings</vt:lpstr>
      <vt:lpstr>Office Theme</vt:lpstr>
      <vt:lpstr>Tinder Trails No Sparks allowed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Django Login &amp; ArcGIS connector  &amp; code walk 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Your Trail</dc:title>
  <dc:creator>Joe Gorfinkle</dc:creator>
  <cp:lastModifiedBy>Laura Chou</cp:lastModifiedBy>
  <cp:revision>77</cp:revision>
  <dcterms:created xsi:type="dcterms:W3CDTF">2019-02-12T04:21:04Z</dcterms:created>
  <dcterms:modified xsi:type="dcterms:W3CDTF">2019-05-09T04:42:31Z</dcterms:modified>
</cp:coreProperties>
</file>